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72" r:id="rId6"/>
    <p:sldId id="264" r:id="rId7"/>
    <p:sldId id="297" r:id="rId8"/>
    <p:sldId id="298" r:id="rId9"/>
    <p:sldId id="299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Obstacle Avoidance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9998" y="806362"/>
            <a:ext cx="457200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1E880-76A5-5BB7-8104-46C88E0A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sector [0:20]+[340:360]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Oblique </a:t>
            </a:r>
            <a:r>
              <a:rPr lang="en-IN" i="0" dirty="0">
                <a:solidFill>
                  <a:srgbClr val="00B050"/>
                </a:solidFill>
                <a:effectLst/>
              </a:rPr>
              <a:t>laser scan sectors [0:70] and [290:360]</a:t>
            </a:r>
          </a:p>
          <a:p>
            <a:pPr lvl="1"/>
            <a:r>
              <a:rPr lang="en-IN" dirty="0">
                <a:solidFill>
                  <a:srgbClr val="00B0F0"/>
                </a:solidFill>
              </a:rPr>
              <a:t>Side laser scan sectors [30:85] and [275:330]</a:t>
            </a:r>
          </a:p>
          <a:p>
            <a:pPr lvl="1"/>
            <a:r>
              <a:rPr lang="en-IN" dirty="0"/>
              <a:t>3-stage attention mechanism + pseudo potential field</a:t>
            </a: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(inf range, on-spot turn,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</a:t>
            </a:r>
            <a:r>
              <a:rPr lang="en-IN" i="0" dirty="0">
                <a:solidFill>
                  <a:srgbClr val="F16122"/>
                </a:solidFill>
                <a:effectLst/>
              </a:rPr>
              <a:t>wt. mean </a:t>
            </a:r>
            <a:r>
              <a:rPr lang="en-IN" i="0" dirty="0">
                <a:effectLst/>
              </a:rPr>
              <a:t>of sectors</a:t>
            </a:r>
          </a:p>
          <a:p>
            <a:pPr lvl="1"/>
            <a:r>
              <a:rPr lang="en-IN" dirty="0"/>
              <a:t>Safety vs. performance</a:t>
            </a:r>
            <a:endParaRPr lang="en-IN" i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071054" y="2142548"/>
            <a:ext cx="3806685" cy="3049213"/>
          </a:xfrm>
          <a:prstGeom prst="rect">
            <a:avLst/>
          </a:prstGeom>
        </p:spPr>
      </p:pic>
      <p:sp>
        <p:nvSpPr>
          <p:cNvPr id="9" name="Flowchart: Merge 8">
            <a:extLst>
              <a:ext uri="{FF2B5EF4-FFF2-40B4-BE49-F238E27FC236}">
                <a16:creationId xmlns:a16="http://schemas.microsoft.com/office/drawing/2014/main" id="{7939A248-D4B1-211B-F4A7-D79B0F0A3A5D}"/>
              </a:ext>
            </a:extLst>
          </p:cNvPr>
          <p:cNvSpPr/>
          <p:nvPr/>
        </p:nvSpPr>
        <p:spPr>
          <a:xfrm rot="19372362">
            <a:off x="6520155" y="1702243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3DE1016-97A4-211C-E149-8D3EF61EC7E4}"/>
              </a:ext>
            </a:extLst>
          </p:cNvPr>
          <p:cNvSpPr/>
          <p:nvPr/>
        </p:nvSpPr>
        <p:spPr>
          <a:xfrm rot="2195688" flipH="1">
            <a:off x="7898807" y="1702242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7516617" y="1483903"/>
            <a:ext cx="2826902" cy="2305106"/>
          </a:xfrm>
          <a:prstGeom prst="flowChartMerge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8363724">
            <a:off x="6667357" y="1952218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1940" r="-1194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765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blipFill>
                <a:blip r:embed="rId6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/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blipFill>
                <a:blip r:embed="rId7"/>
                <a:stretch>
                  <a:fillRect l="-10294" r="-117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/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blipFill>
                <a:blip r:embed="rId8"/>
                <a:stretch>
                  <a:fillRect l="-11940" r="-119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owchart: Merge 19">
            <a:extLst>
              <a:ext uri="{FF2B5EF4-FFF2-40B4-BE49-F238E27FC236}">
                <a16:creationId xmlns:a16="http://schemas.microsoft.com/office/drawing/2014/main" id="{B01FB042-9DE4-C0DF-1AB5-A167912538AB}"/>
              </a:ext>
            </a:extLst>
          </p:cNvPr>
          <p:cNvSpPr/>
          <p:nvPr/>
        </p:nvSpPr>
        <p:spPr>
          <a:xfrm rot="3236276" flipH="1">
            <a:off x="8559242" y="1952217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D99AB85-6812-069E-A7CF-7EABC7A2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5357" y="1858493"/>
            <a:ext cx="4572000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sector [0:20]+[340:360]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Oblique </a:t>
            </a:r>
            <a:r>
              <a:rPr lang="en-IN" i="0" dirty="0">
                <a:solidFill>
                  <a:srgbClr val="00B050"/>
                </a:solidFill>
                <a:effectLst/>
              </a:rPr>
              <a:t>laser scan sectors [0:70] and [290:360]</a:t>
            </a:r>
          </a:p>
          <a:p>
            <a:pPr lvl="1"/>
            <a:r>
              <a:rPr lang="en-IN" dirty="0">
                <a:solidFill>
                  <a:srgbClr val="00B0F0"/>
                </a:solidFill>
              </a:rPr>
              <a:t>Side laser scan sectors [30:85] and [275:330]</a:t>
            </a:r>
          </a:p>
          <a:p>
            <a:pPr lvl="1"/>
            <a:r>
              <a:rPr lang="en-IN" dirty="0"/>
              <a:t>3-stage attention mechanism + pseudo potential field</a:t>
            </a: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(inf range, on-spot turn,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</a:t>
            </a:r>
            <a:r>
              <a:rPr lang="en-IN" i="0" dirty="0">
                <a:solidFill>
                  <a:srgbClr val="F16122"/>
                </a:solidFill>
                <a:effectLst/>
              </a:rPr>
              <a:t>wt. mean </a:t>
            </a:r>
            <a:r>
              <a:rPr lang="en-IN" i="0" dirty="0">
                <a:effectLst/>
              </a:rPr>
              <a:t>of sectors</a:t>
            </a:r>
          </a:p>
          <a:p>
            <a:pPr lvl="1"/>
            <a:r>
              <a:rPr lang="en-IN" dirty="0"/>
              <a:t>Safety vs. performance</a:t>
            </a:r>
            <a:endParaRPr lang="en-IN" i="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3929D8-AFDF-0CE0-D395-05C5E39A547D}"/>
              </a:ext>
            </a:extLst>
          </p:cNvPr>
          <p:cNvGrpSpPr/>
          <p:nvPr/>
        </p:nvGrpSpPr>
        <p:grpSpPr>
          <a:xfrm rot="1986905">
            <a:off x="8068711" y="1964642"/>
            <a:ext cx="3331945" cy="2026481"/>
            <a:chOff x="6672555" y="1636303"/>
            <a:chExt cx="4829083" cy="2937038"/>
          </a:xfrm>
        </p:grpSpPr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EF526F41-AFA3-F779-2763-C590878B56A4}"/>
                </a:ext>
              </a:extLst>
            </p:cNvPr>
            <p:cNvSpPr/>
            <p:nvPr/>
          </p:nvSpPr>
          <p:spPr>
            <a:xfrm rot="19372362">
              <a:off x="6672555" y="1854643"/>
              <a:ext cx="3450431" cy="2305106"/>
            </a:xfrm>
            <a:prstGeom prst="flowChartMerge">
              <a:avLst/>
            </a:prstGeom>
            <a:solidFill>
              <a:srgbClr val="92D050">
                <a:alpha val="50196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Merge 10">
              <a:extLst>
                <a:ext uri="{FF2B5EF4-FFF2-40B4-BE49-F238E27FC236}">
                  <a16:creationId xmlns:a16="http://schemas.microsoft.com/office/drawing/2014/main" id="{24FBC46B-630F-D4A3-A434-0352BA28B640}"/>
                </a:ext>
              </a:extLst>
            </p:cNvPr>
            <p:cNvSpPr/>
            <p:nvPr/>
          </p:nvSpPr>
          <p:spPr>
            <a:xfrm rot="2195688" flipH="1">
              <a:off x="8051207" y="1854642"/>
              <a:ext cx="3450431" cy="2305106"/>
            </a:xfrm>
            <a:prstGeom prst="flowChartMerge">
              <a:avLst/>
            </a:prstGeom>
            <a:solidFill>
              <a:srgbClr val="92D050">
                <a:alpha val="50196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erge 11">
              <a:extLst>
                <a:ext uri="{FF2B5EF4-FFF2-40B4-BE49-F238E27FC236}">
                  <a16:creationId xmlns:a16="http://schemas.microsoft.com/office/drawing/2014/main" id="{CD089433-0B03-6763-2802-7B78AFA3E26B}"/>
                </a:ext>
              </a:extLst>
            </p:cNvPr>
            <p:cNvSpPr/>
            <p:nvPr/>
          </p:nvSpPr>
          <p:spPr>
            <a:xfrm>
              <a:off x="7669017" y="1636303"/>
              <a:ext cx="2826902" cy="2305106"/>
            </a:xfrm>
            <a:prstGeom prst="flowChartMerge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Merge 13">
              <a:extLst>
                <a:ext uri="{FF2B5EF4-FFF2-40B4-BE49-F238E27FC236}">
                  <a16:creationId xmlns:a16="http://schemas.microsoft.com/office/drawing/2014/main" id="{10C6AEE6-EC75-B65C-1689-B0D36B2BDDCE}"/>
                </a:ext>
              </a:extLst>
            </p:cNvPr>
            <p:cNvSpPr/>
            <p:nvPr/>
          </p:nvSpPr>
          <p:spPr>
            <a:xfrm rot="18363724">
              <a:off x="6819751" y="2104619"/>
              <a:ext cx="2632340" cy="2305104"/>
            </a:xfrm>
            <a:prstGeom prst="flowChartMerge">
              <a:avLst/>
            </a:prstGeom>
            <a:solidFill>
              <a:srgbClr val="00B0F0">
                <a:alpha val="50196"/>
              </a:srgb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Merge 14">
              <a:extLst>
                <a:ext uri="{FF2B5EF4-FFF2-40B4-BE49-F238E27FC236}">
                  <a16:creationId xmlns:a16="http://schemas.microsoft.com/office/drawing/2014/main" id="{3637ED81-5EDB-4173-D5A4-E036D917471D}"/>
                </a:ext>
              </a:extLst>
            </p:cNvPr>
            <p:cNvSpPr/>
            <p:nvPr/>
          </p:nvSpPr>
          <p:spPr>
            <a:xfrm rot="3236276" flipH="1">
              <a:off x="8711642" y="2104617"/>
              <a:ext cx="2632342" cy="2305106"/>
            </a:xfrm>
            <a:prstGeom prst="flowChartMerge">
              <a:avLst/>
            </a:prstGeom>
            <a:solidFill>
              <a:srgbClr val="00B0F0">
                <a:alpha val="50196"/>
              </a:srgb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60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lowchart: Data 123">
            <a:extLst>
              <a:ext uri="{FF2B5EF4-FFF2-40B4-BE49-F238E27FC236}">
                <a16:creationId xmlns:a16="http://schemas.microsoft.com/office/drawing/2014/main" id="{3A732A0E-E789-8CAF-5195-7AB0DB9AA398}"/>
              </a:ext>
            </a:extLst>
          </p:cNvPr>
          <p:cNvSpPr/>
          <p:nvPr/>
        </p:nvSpPr>
        <p:spPr>
          <a:xfrm>
            <a:off x="9268784" y="4947049"/>
            <a:ext cx="1227980" cy="372670"/>
          </a:xfrm>
          <a:prstGeom prst="flowChartInputOutput">
            <a:avLst/>
          </a:prstGeom>
          <a:solidFill>
            <a:srgbClr val="F16122"/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125" name="Flowchart: Data 124">
            <a:extLst>
              <a:ext uri="{FF2B5EF4-FFF2-40B4-BE49-F238E27FC236}">
                <a16:creationId xmlns:a16="http://schemas.microsoft.com/office/drawing/2014/main" id="{B43BA837-DD76-90DA-7A68-15D562A10E60}"/>
              </a:ext>
            </a:extLst>
          </p:cNvPr>
          <p:cNvSpPr/>
          <p:nvPr/>
        </p:nvSpPr>
        <p:spPr>
          <a:xfrm>
            <a:off x="8191625" y="4946775"/>
            <a:ext cx="1227980" cy="372670"/>
          </a:xfrm>
          <a:prstGeom prst="flowChartInputOutput">
            <a:avLst/>
          </a:prstGeom>
          <a:solidFill>
            <a:srgbClr val="F16122"/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sector [0:20]+[340:360]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Oblique </a:t>
            </a:r>
            <a:r>
              <a:rPr lang="en-IN" i="0" dirty="0">
                <a:solidFill>
                  <a:srgbClr val="00B050"/>
                </a:solidFill>
                <a:effectLst/>
              </a:rPr>
              <a:t>laser scan sectors [0:70] and [290:360]</a:t>
            </a:r>
          </a:p>
          <a:p>
            <a:pPr lvl="1"/>
            <a:r>
              <a:rPr lang="en-IN" dirty="0">
                <a:solidFill>
                  <a:srgbClr val="00B0F0"/>
                </a:solidFill>
              </a:rPr>
              <a:t>Side laser scan sectors [30:85] and [275:330]</a:t>
            </a:r>
          </a:p>
          <a:p>
            <a:pPr lvl="1"/>
            <a:r>
              <a:rPr lang="en-IN" dirty="0"/>
              <a:t>3-stage attention mechanism + pseudo potential field</a:t>
            </a: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(inf range, on-spot turn, 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IN" dirty="0"/>
              <a:t>Different FOV and orientation of laser scan sectors</a:t>
            </a:r>
          </a:p>
          <a:p>
            <a:pPr lvl="1"/>
            <a:r>
              <a:rPr lang="en-IN" i="0" dirty="0">
                <a:effectLst/>
              </a:rPr>
              <a:t>CTE based on min, max, </a:t>
            </a:r>
            <a:r>
              <a:rPr lang="en-IN" i="0" dirty="0">
                <a:solidFill>
                  <a:srgbClr val="F16122"/>
                </a:solidFill>
                <a:effectLst/>
              </a:rPr>
              <a:t>mean</a:t>
            </a:r>
            <a:r>
              <a:rPr lang="en-IN" i="0" dirty="0">
                <a:effectLst/>
              </a:rPr>
              <a:t>, </a:t>
            </a:r>
            <a:r>
              <a:rPr lang="en-IN" i="0" dirty="0">
                <a:solidFill>
                  <a:srgbClr val="F16122"/>
                </a:solidFill>
                <a:effectLst/>
              </a:rPr>
              <a:t>wt. mean </a:t>
            </a:r>
            <a:r>
              <a:rPr lang="en-IN" i="0" dirty="0">
                <a:effectLst/>
              </a:rPr>
              <a:t>of sectors</a:t>
            </a:r>
          </a:p>
          <a:p>
            <a:pPr lvl="1"/>
            <a:r>
              <a:rPr lang="en-IN" dirty="0"/>
              <a:t>Safety vs. performance</a:t>
            </a:r>
            <a:endParaRPr lang="en-IN" i="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342806-3D1A-B92E-C690-EADE7704B02E}"/>
              </a:ext>
            </a:extLst>
          </p:cNvPr>
          <p:cNvGrpSpPr>
            <a:grpSpLocks noChangeAspect="1"/>
          </p:cNvGrpSpPr>
          <p:nvPr/>
        </p:nvGrpSpPr>
        <p:grpSpPr>
          <a:xfrm>
            <a:off x="6583051" y="671830"/>
            <a:ext cx="5537668" cy="5577840"/>
            <a:chOff x="5842169" y="639465"/>
            <a:chExt cx="6283211" cy="6328791"/>
          </a:xfrm>
        </p:grpSpPr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C5032E35-395E-EFDE-5587-05C0E5DC5373}"/>
                </a:ext>
              </a:extLst>
            </p:cNvPr>
            <p:cNvSpPr/>
            <p:nvPr/>
          </p:nvSpPr>
          <p:spPr>
            <a:xfrm>
              <a:off x="6645795" y="4224721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A3C18A2E-009D-0FBA-2B2D-5DFC2F51772F}"/>
                </a:ext>
              </a:extLst>
            </p:cNvPr>
            <p:cNvSpPr/>
            <p:nvPr/>
          </p:nvSpPr>
          <p:spPr>
            <a:xfrm>
              <a:off x="5843361" y="4225301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5" name="Flowchart: Data 14">
              <a:extLst>
                <a:ext uri="{FF2B5EF4-FFF2-40B4-BE49-F238E27FC236}">
                  <a16:creationId xmlns:a16="http://schemas.microsoft.com/office/drawing/2014/main" id="{F5E042E8-C0E4-7EEC-7725-2BAC011882DF}"/>
                </a:ext>
              </a:extLst>
            </p:cNvPr>
            <p:cNvSpPr/>
            <p:nvPr/>
          </p:nvSpPr>
          <p:spPr>
            <a:xfrm>
              <a:off x="5843361" y="4225301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PID_LAT(4*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(LOSM-ROSM)</a:t>
              </a:r>
              <a:r>
                <a:rPr lang="en-US" sz="600" b="0" i="0" dirty="0">
                  <a:effectLst/>
                </a:rPr>
                <a:t>*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</a:t>
              </a:r>
              <a:r>
                <a:rPr lang="en-US" sz="600" b="0" i="0" dirty="0">
                  <a:effectLst/>
                </a:rPr>
                <a:t>1/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FSM))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6" name="Flowchart: Data 15">
              <a:extLst>
                <a:ext uri="{FF2B5EF4-FFF2-40B4-BE49-F238E27FC236}">
                  <a16:creationId xmlns:a16="http://schemas.microsoft.com/office/drawing/2014/main" id="{59C8C4C5-77D5-6046-AA00-280A1C2FE515}"/>
                </a:ext>
              </a:extLst>
            </p:cNvPr>
            <p:cNvSpPr/>
            <p:nvPr/>
          </p:nvSpPr>
          <p:spPr>
            <a:xfrm>
              <a:off x="6644603" y="4787111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68789BF7-DA82-E6A3-65F1-09D8F8034F0A}"/>
                </a:ext>
              </a:extLst>
            </p:cNvPr>
            <p:cNvSpPr/>
            <p:nvPr/>
          </p:nvSpPr>
          <p:spPr>
            <a:xfrm>
              <a:off x="5842169" y="4787691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8" name="Flowchart: Data 17">
              <a:extLst>
                <a:ext uri="{FF2B5EF4-FFF2-40B4-BE49-F238E27FC236}">
                  <a16:creationId xmlns:a16="http://schemas.microsoft.com/office/drawing/2014/main" id="{D09B4B95-B4A9-DA5A-CC4B-382E3BD04819}"/>
                </a:ext>
              </a:extLst>
            </p:cNvPr>
            <p:cNvSpPr/>
            <p:nvPr/>
          </p:nvSpPr>
          <p:spPr>
            <a:xfrm>
              <a:off x="5842169" y="4787691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PID_LON(FSM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)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61" name="Flowchart: Data 60">
              <a:extLst>
                <a:ext uri="{FF2B5EF4-FFF2-40B4-BE49-F238E27FC236}">
                  <a16:creationId xmlns:a16="http://schemas.microsoft.com/office/drawing/2014/main" id="{ABA12515-6698-6E4A-8ED3-5FC83A1DDBB7}"/>
                </a:ext>
              </a:extLst>
            </p:cNvPr>
            <p:cNvSpPr/>
            <p:nvPr/>
          </p:nvSpPr>
          <p:spPr>
            <a:xfrm>
              <a:off x="10721560" y="4793242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2" name="Flowchart: Data 61">
              <a:extLst>
                <a:ext uri="{FF2B5EF4-FFF2-40B4-BE49-F238E27FC236}">
                  <a16:creationId xmlns:a16="http://schemas.microsoft.com/office/drawing/2014/main" id="{6C8C0A7E-CBB3-23C7-82B7-2BD8F4BD29AD}"/>
                </a:ext>
              </a:extLst>
            </p:cNvPr>
            <p:cNvSpPr/>
            <p:nvPr/>
          </p:nvSpPr>
          <p:spPr>
            <a:xfrm>
              <a:off x="9917934" y="4793243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63" name="Flowchart: Data 62">
              <a:extLst>
                <a:ext uri="{FF2B5EF4-FFF2-40B4-BE49-F238E27FC236}">
                  <a16:creationId xmlns:a16="http://schemas.microsoft.com/office/drawing/2014/main" id="{9B849C3F-9A73-3475-11E6-01CA3A4D0F0D}"/>
                </a:ext>
              </a:extLst>
            </p:cNvPr>
            <p:cNvSpPr/>
            <p:nvPr/>
          </p:nvSpPr>
          <p:spPr>
            <a:xfrm>
              <a:off x="9917934" y="4793242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 m/s</a:t>
              </a:r>
            </a:p>
          </p:txBody>
        </p:sp>
        <p:sp>
          <p:nvSpPr>
            <p:cNvPr id="64" name="Flowchart: Data 63">
              <a:extLst>
                <a:ext uri="{FF2B5EF4-FFF2-40B4-BE49-F238E27FC236}">
                  <a16:creationId xmlns:a16="http://schemas.microsoft.com/office/drawing/2014/main" id="{B5078021-A162-2967-0414-CD10A17F8653}"/>
                </a:ext>
              </a:extLst>
            </p:cNvPr>
            <p:cNvSpPr/>
            <p:nvPr/>
          </p:nvSpPr>
          <p:spPr>
            <a:xfrm>
              <a:off x="8678419" y="4786800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5" name="Flowchart: Data 64">
              <a:extLst>
                <a:ext uri="{FF2B5EF4-FFF2-40B4-BE49-F238E27FC236}">
                  <a16:creationId xmlns:a16="http://schemas.microsoft.com/office/drawing/2014/main" id="{80A9B6EF-6DFF-580B-2CFF-FF2D5DDF0ADA}"/>
                </a:ext>
              </a:extLst>
            </p:cNvPr>
            <p:cNvSpPr/>
            <p:nvPr/>
          </p:nvSpPr>
          <p:spPr>
            <a:xfrm>
              <a:off x="7865470" y="4786799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66" name="Flowchart: Data 65">
              <a:extLst>
                <a:ext uri="{FF2B5EF4-FFF2-40B4-BE49-F238E27FC236}">
                  <a16:creationId xmlns:a16="http://schemas.microsoft.com/office/drawing/2014/main" id="{BDE8882F-F60F-75AC-4261-C0507B823CF7}"/>
                </a:ext>
              </a:extLst>
            </p:cNvPr>
            <p:cNvSpPr/>
            <p:nvPr/>
          </p:nvSpPr>
          <p:spPr>
            <a:xfrm>
              <a:off x="7875985" y="4787380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0.1 m/s</a:t>
              </a:r>
            </a:p>
          </p:txBody>
        </p:sp>
        <p:sp>
          <p:nvSpPr>
            <p:cNvPr id="67" name="Flowchart: Data 66">
              <a:extLst>
                <a:ext uri="{FF2B5EF4-FFF2-40B4-BE49-F238E27FC236}">
                  <a16:creationId xmlns:a16="http://schemas.microsoft.com/office/drawing/2014/main" id="{BE850D2A-D18A-1DA3-B8E2-3FA0C3C7B981}"/>
                </a:ext>
              </a:extLst>
            </p:cNvPr>
            <p:cNvSpPr/>
            <p:nvPr/>
          </p:nvSpPr>
          <p:spPr>
            <a:xfrm>
              <a:off x="10722752" y="4230852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8" name="Flowchart: Data 67">
              <a:extLst>
                <a:ext uri="{FF2B5EF4-FFF2-40B4-BE49-F238E27FC236}">
                  <a16:creationId xmlns:a16="http://schemas.microsoft.com/office/drawing/2014/main" id="{8D4BAB06-31E4-9FA2-3827-B9C462B4823B}"/>
                </a:ext>
              </a:extLst>
            </p:cNvPr>
            <p:cNvSpPr/>
            <p:nvPr/>
          </p:nvSpPr>
          <p:spPr>
            <a:xfrm>
              <a:off x="9919126" y="4230853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69" name="Flowchart: Data 68">
              <a:extLst>
                <a:ext uri="{FF2B5EF4-FFF2-40B4-BE49-F238E27FC236}">
                  <a16:creationId xmlns:a16="http://schemas.microsoft.com/office/drawing/2014/main" id="{30D4387F-3DB9-5F05-0346-51941EF50557}"/>
                </a:ext>
              </a:extLst>
            </p:cNvPr>
            <p:cNvSpPr/>
            <p:nvPr/>
          </p:nvSpPr>
          <p:spPr>
            <a:xfrm>
              <a:off x="9919126" y="4230852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PID_LAT(8*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(LOSM-ROSM)</a:t>
              </a:r>
              <a:r>
                <a:rPr lang="en-US" sz="600" b="0" i="0" dirty="0">
                  <a:effectLst/>
                </a:rPr>
                <a:t>*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</a:t>
              </a:r>
              <a:r>
                <a:rPr lang="en-US" sz="600" b="0" i="0" dirty="0">
                  <a:effectLst/>
                </a:rPr>
                <a:t>1/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FSM))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70" name="Flowchart: Data 69">
              <a:extLst>
                <a:ext uri="{FF2B5EF4-FFF2-40B4-BE49-F238E27FC236}">
                  <a16:creationId xmlns:a16="http://schemas.microsoft.com/office/drawing/2014/main" id="{C351E004-5ED3-E5EB-49B9-794ED919035D}"/>
                </a:ext>
              </a:extLst>
            </p:cNvPr>
            <p:cNvSpPr/>
            <p:nvPr/>
          </p:nvSpPr>
          <p:spPr>
            <a:xfrm>
              <a:off x="8679611" y="4224410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1" name="Flowchart: Data 70">
              <a:extLst>
                <a:ext uri="{FF2B5EF4-FFF2-40B4-BE49-F238E27FC236}">
                  <a16:creationId xmlns:a16="http://schemas.microsoft.com/office/drawing/2014/main" id="{38A43909-A654-90B4-771A-6691FA2B5177}"/>
                </a:ext>
              </a:extLst>
            </p:cNvPr>
            <p:cNvSpPr/>
            <p:nvPr/>
          </p:nvSpPr>
          <p:spPr>
            <a:xfrm>
              <a:off x="7866662" y="4224409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72" name="Flowchart: Data 71">
              <a:extLst>
                <a:ext uri="{FF2B5EF4-FFF2-40B4-BE49-F238E27FC236}">
                  <a16:creationId xmlns:a16="http://schemas.microsoft.com/office/drawing/2014/main" id="{0CA9765E-B548-EDA1-92FC-36B969D1545D}"/>
                </a:ext>
              </a:extLst>
            </p:cNvPr>
            <p:cNvSpPr/>
            <p:nvPr/>
          </p:nvSpPr>
          <p:spPr>
            <a:xfrm>
              <a:off x="7877177" y="4224990"/>
              <a:ext cx="2195739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PID_LAT(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(LSSM-RSSM)</a:t>
              </a:r>
              <a:r>
                <a:rPr lang="en-US" sz="600" b="0" i="0" dirty="0">
                  <a:effectLst/>
                </a:rPr>
                <a:t>*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(</a:t>
              </a:r>
              <a:r>
                <a:rPr lang="en-US" sz="600" b="0" i="0" dirty="0">
                  <a:effectLst/>
                </a:rPr>
                <a:t>1/</a:t>
              </a:r>
              <a:r>
                <a:rPr lang="en-US" sz="600" b="0" i="0" dirty="0">
                  <a:solidFill>
                    <a:srgbClr val="1F2328"/>
                  </a:solidFill>
                  <a:effectLst/>
                </a:rPr>
                <a:t>FSM))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73" name="Flowchart: Data 72">
              <a:extLst>
                <a:ext uri="{FF2B5EF4-FFF2-40B4-BE49-F238E27FC236}">
                  <a16:creationId xmlns:a16="http://schemas.microsoft.com/office/drawing/2014/main" id="{4E469885-DFFF-11FD-17F4-E46FCBFDBB9C}"/>
                </a:ext>
              </a:extLst>
            </p:cNvPr>
            <p:cNvSpPr/>
            <p:nvPr/>
          </p:nvSpPr>
          <p:spPr>
            <a:xfrm>
              <a:off x="8889485" y="6094505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lowchart: Data 73">
              <a:extLst>
                <a:ext uri="{FF2B5EF4-FFF2-40B4-BE49-F238E27FC236}">
                  <a16:creationId xmlns:a16="http://schemas.microsoft.com/office/drawing/2014/main" id="{C353CB92-EC91-BB4B-E3A9-AF510D5B890A}"/>
                </a:ext>
              </a:extLst>
            </p:cNvPr>
            <p:cNvSpPr/>
            <p:nvPr/>
          </p:nvSpPr>
          <p:spPr>
            <a:xfrm>
              <a:off x="7667307" y="6094194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5" name="Flowchart: Data 74">
              <a:extLst>
                <a:ext uri="{FF2B5EF4-FFF2-40B4-BE49-F238E27FC236}">
                  <a16:creationId xmlns:a16="http://schemas.microsoft.com/office/drawing/2014/main" id="{13F0A72E-0027-ED13-E940-CD3E5C586ECA}"/>
                </a:ext>
              </a:extLst>
            </p:cNvPr>
            <p:cNvSpPr/>
            <p:nvPr/>
          </p:nvSpPr>
          <p:spPr>
            <a:xfrm>
              <a:off x="7667307" y="6094815"/>
              <a:ext cx="2615483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76" name="Flowchart: Data 75">
              <a:extLst>
                <a:ext uri="{FF2B5EF4-FFF2-40B4-BE49-F238E27FC236}">
                  <a16:creationId xmlns:a16="http://schemas.microsoft.com/office/drawing/2014/main" id="{79D0808A-05D9-1A2D-E1EB-D2D5BC3E9700}"/>
                </a:ext>
              </a:extLst>
            </p:cNvPr>
            <p:cNvSpPr/>
            <p:nvPr/>
          </p:nvSpPr>
          <p:spPr>
            <a:xfrm>
              <a:off x="8283057" y="2303213"/>
              <a:ext cx="1393305" cy="422843"/>
            </a:xfrm>
            <a:prstGeom prst="flowChartInputOutput">
              <a:avLst/>
            </a:prstGeom>
            <a:solidFill>
              <a:srgbClr val="92D050">
                <a:alpha val="50196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Right Oblique Sector Mean</a:t>
              </a:r>
            </a:p>
          </p:txBody>
        </p:sp>
        <p:sp>
          <p:nvSpPr>
            <p:cNvPr id="77" name="Flowchart: Data 76">
              <a:extLst>
                <a:ext uri="{FF2B5EF4-FFF2-40B4-BE49-F238E27FC236}">
                  <a16:creationId xmlns:a16="http://schemas.microsoft.com/office/drawing/2014/main" id="{B30A80F4-EC03-91FB-B024-CE7988901EA9}"/>
                </a:ext>
              </a:extLst>
            </p:cNvPr>
            <p:cNvSpPr/>
            <p:nvPr/>
          </p:nvSpPr>
          <p:spPr>
            <a:xfrm>
              <a:off x="9505235" y="2303213"/>
              <a:ext cx="1393305" cy="422843"/>
            </a:xfrm>
            <a:prstGeom prst="flowChartInputOutput">
              <a:avLst/>
            </a:prstGeom>
            <a:solidFill>
              <a:srgbClr val="00B0F0">
                <a:alpha val="50196"/>
              </a:srgb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Left Side Sector Mean</a:t>
              </a:r>
            </a:p>
          </p:txBody>
        </p:sp>
        <p:sp>
          <p:nvSpPr>
            <p:cNvPr id="78" name="Flowchart: Data 77">
              <a:extLst>
                <a:ext uri="{FF2B5EF4-FFF2-40B4-BE49-F238E27FC236}">
                  <a16:creationId xmlns:a16="http://schemas.microsoft.com/office/drawing/2014/main" id="{1E878617-6583-C30A-3C89-B320286B3BFD}"/>
                </a:ext>
              </a:extLst>
            </p:cNvPr>
            <p:cNvSpPr/>
            <p:nvPr/>
          </p:nvSpPr>
          <p:spPr>
            <a:xfrm>
              <a:off x="7060878" y="2303213"/>
              <a:ext cx="1393305" cy="422843"/>
            </a:xfrm>
            <a:prstGeom prst="flowChartInputOutput">
              <a:avLst/>
            </a:prstGeom>
            <a:solidFill>
              <a:srgbClr val="92D050">
                <a:alpha val="50196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Left Oblique Sector Mean</a:t>
              </a:r>
            </a:p>
          </p:txBody>
        </p:sp>
        <p:cxnSp>
          <p:nvCxnSpPr>
            <p:cNvPr id="79" name="Straight Arrow Connector 13">
              <a:extLst>
                <a:ext uri="{FF2B5EF4-FFF2-40B4-BE49-F238E27FC236}">
                  <a16:creationId xmlns:a16="http://schemas.microsoft.com/office/drawing/2014/main" id="{CAD409AC-FB86-5F4D-7C94-6872EEFD6CEA}"/>
                </a:ext>
              </a:extLst>
            </p:cNvPr>
            <p:cNvCxnSpPr>
              <a:cxnSpLocks/>
              <a:stCxn id="78" idx="4"/>
              <a:endCxn id="99" idx="0"/>
            </p:cNvCxnSpPr>
            <p:nvPr/>
          </p:nvCxnSpPr>
          <p:spPr>
            <a:xfrm rot="16200000" flipH="1">
              <a:off x="7741794" y="2741792"/>
              <a:ext cx="317168" cy="285695"/>
            </a:xfrm>
            <a:prstGeom prst="bentConnector3">
              <a:avLst>
                <a:gd name="adj1" fmla="val 40992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13">
              <a:extLst>
                <a:ext uri="{FF2B5EF4-FFF2-40B4-BE49-F238E27FC236}">
                  <a16:creationId xmlns:a16="http://schemas.microsoft.com/office/drawing/2014/main" id="{8912F712-7C19-EFA6-3C26-6A256660DA69}"/>
                </a:ext>
              </a:extLst>
            </p:cNvPr>
            <p:cNvCxnSpPr>
              <a:cxnSpLocks/>
              <a:stCxn id="76" idx="4"/>
              <a:endCxn id="98" idx="0"/>
            </p:cNvCxnSpPr>
            <p:nvPr/>
          </p:nvCxnSpPr>
          <p:spPr>
            <a:xfrm rot="16200000" flipH="1">
              <a:off x="9278560" y="2427205"/>
              <a:ext cx="329457" cy="927157"/>
            </a:xfrm>
            <a:prstGeom prst="bentConnector3">
              <a:avLst>
                <a:gd name="adj1" fmla="val 38436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13">
              <a:extLst>
                <a:ext uri="{FF2B5EF4-FFF2-40B4-BE49-F238E27FC236}">
                  <a16:creationId xmlns:a16="http://schemas.microsoft.com/office/drawing/2014/main" id="{FEAE37A1-763C-0A53-8A38-8BBACB51B2A3}"/>
                </a:ext>
              </a:extLst>
            </p:cNvPr>
            <p:cNvCxnSpPr>
              <a:cxnSpLocks/>
              <a:stCxn id="77" idx="3"/>
              <a:endCxn id="93" idx="4"/>
            </p:cNvCxnSpPr>
            <p:nvPr/>
          </p:nvCxnSpPr>
          <p:spPr>
            <a:xfrm rot="5400000" flipH="1" flipV="1">
              <a:off x="10744767" y="2042095"/>
              <a:ext cx="1750" cy="1366171"/>
            </a:xfrm>
            <a:prstGeom prst="bentConnector3">
              <a:avLst>
                <a:gd name="adj1" fmla="val -13062857"/>
              </a:avLst>
            </a:prstGeom>
            <a:ln w="285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Flowchart: Data 81">
              <a:extLst>
                <a:ext uri="{FF2B5EF4-FFF2-40B4-BE49-F238E27FC236}">
                  <a16:creationId xmlns:a16="http://schemas.microsoft.com/office/drawing/2014/main" id="{16F31527-8F93-87F3-7F56-25D3390AEEC3}"/>
                </a:ext>
              </a:extLst>
            </p:cNvPr>
            <p:cNvSpPr/>
            <p:nvPr/>
          </p:nvSpPr>
          <p:spPr>
            <a:xfrm>
              <a:off x="8283057" y="1073495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83" name="Flowchart: Terminator 82">
              <a:extLst>
                <a:ext uri="{FF2B5EF4-FFF2-40B4-BE49-F238E27FC236}">
                  <a16:creationId xmlns:a16="http://schemas.microsoft.com/office/drawing/2014/main" id="{CE89A6D0-A2D4-C9A1-5BBE-EDF751E6B06B}"/>
                </a:ext>
              </a:extLst>
            </p:cNvPr>
            <p:cNvSpPr/>
            <p:nvPr/>
          </p:nvSpPr>
          <p:spPr>
            <a:xfrm>
              <a:off x="8424727" y="639465"/>
              <a:ext cx="1109964" cy="317133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84" name="Straight Arrow Connector 13">
              <a:extLst>
                <a:ext uri="{FF2B5EF4-FFF2-40B4-BE49-F238E27FC236}">
                  <a16:creationId xmlns:a16="http://schemas.microsoft.com/office/drawing/2014/main" id="{D501B3EA-BAF5-B32E-CEBA-92CFD46A5F37}"/>
                </a:ext>
              </a:extLst>
            </p:cNvPr>
            <p:cNvCxnSpPr>
              <a:cxnSpLocks/>
              <a:stCxn id="83" idx="2"/>
              <a:endCxn id="82" idx="1"/>
            </p:cNvCxnSpPr>
            <p:nvPr/>
          </p:nvCxnSpPr>
          <p:spPr>
            <a:xfrm rot="5400000">
              <a:off x="8921260" y="1015046"/>
              <a:ext cx="116897" cy="93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3">
              <a:extLst>
                <a:ext uri="{FF2B5EF4-FFF2-40B4-BE49-F238E27FC236}">
                  <a16:creationId xmlns:a16="http://schemas.microsoft.com/office/drawing/2014/main" id="{D114C8F2-5ACB-B530-AE7F-7120023A5E12}"/>
                </a:ext>
              </a:extLst>
            </p:cNvPr>
            <p:cNvCxnSpPr>
              <a:cxnSpLocks/>
              <a:stCxn id="82" idx="4"/>
              <a:endCxn id="86" idx="1"/>
            </p:cNvCxnSpPr>
            <p:nvPr/>
          </p:nvCxnSpPr>
          <p:spPr>
            <a:xfrm rot="5400000">
              <a:off x="8916289" y="1559758"/>
              <a:ext cx="126840" cy="93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lowchart: Data 85">
              <a:extLst>
                <a:ext uri="{FF2B5EF4-FFF2-40B4-BE49-F238E27FC236}">
                  <a16:creationId xmlns:a16="http://schemas.microsoft.com/office/drawing/2014/main" id="{A9B31E34-5FD1-420C-6931-39BDA8B349C9}"/>
                </a:ext>
              </a:extLst>
            </p:cNvPr>
            <p:cNvSpPr/>
            <p:nvPr/>
          </p:nvSpPr>
          <p:spPr>
            <a:xfrm>
              <a:off x="8283057" y="1623179"/>
              <a:ext cx="1393305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Subscribe Laser Scan</a:t>
              </a:r>
            </a:p>
          </p:txBody>
        </p:sp>
        <p:cxnSp>
          <p:nvCxnSpPr>
            <p:cNvPr id="87" name="Straight Arrow Connector 13">
              <a:extLst>
                <a:ext uri="{FF2B5EF4-FFF2-40B4-BE49-F238E27FC236}">
                  <a16:creationId xmlns:a16="http://schemas.microsoft.com/office/drawing/2014/main" id="{FBA13988-D858-0573-DA99-5A0974DB7D99}"/>
                </a:ext>
              </a:extLst>
            </p:cNvPr>
            <p:cNvCxnSpPr>
              <a:cxnSpLocks/>
              <a:stCxn id="86" idx="4"/>
              <a:endCxn id="76" idx="1"/>
            </p:cNvCxnSpPr>
            <p:nvPr/>
          </p:nvCxnSpPr>
          <p:spPr>
            <a:xfrm rot="5400000">
              <a:off x="8851114" y="2174617"/>
              <a:ext cx="257191" cy="9322"/>
            </a:xfrm>
            <a:prstGeom prst="bentConnector3">
              <a:avLst>
                <a:gd name="adj1" fmla="val 10219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1DB94E60-5DCE-6E03-D28E-435ED0F27AA6}"/>
                </a:ext>
              </a:extLst>
            </p:cNvPr>
            <p:cNvCxnSpPr>
              <a:cxnSpLocks/>
              <a:stCxn id="86" idx="4"/>
              <a:endCxn id="77" idx="1"/>
            </p:cNvCxnSpPr>
            <p:nvPr/>
          </p:nvCxnSpPr>
          <p:spPr>
            <a:xfrm rot="16200000" flipH="1">
              <a:off x="9462203" y="1563528"/>
              <a:ext cx="257191" cy="1222179"/>
            </a:xfrm>
            <a:prstGeom prst="bentConnector3">
              <a:avLst>
                <a:gd name="adj1" fmla="val 384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13">
              <a:extLst>
                <a:ext uri="{FF2B5EF4-FFF2-40B4-BE49-F238E27FC236}">
                  <a16:creationId xmlns:a16="http://schemas.microsoft.com/office/drawing/2014/main" id="{738EF902-E6A3-9E57-F37A-BB99D0794727}"/>
                </a:ext>
              </a:extLst>
            </p:cNvPr>
            <p:cNvCxnSpPr>
              <a:cxnSpLocks/>
              <a:stCxn id="86" idx="4"/>
              <a:endCxn id="78" idx="1"/>
            </p:cNvCxnSpPr>
            <p:nvPr/>
          </p:nvCxnSpPr>
          <p:spPr>
            <a:xfrm rot="5400000">
              <a:off x="8240025" y="1563528"/>
              <a:ext cx="257191" cy="1222179"/>
            </a:xfrm>
            <a:prstGeom prst="bentConnector3">
              <a:avLst>
                <a:gd name="adj1" fmla="val 384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13">
              <a:extLst>
                <a:ext uri="{FF2B5EF4-FFF2-40B4-BE49-F238E27FC236}">
                  <a16:creationId xmlns:a16="http://schemas.microsoft.com/office/drawing/2014/main" id="{1FC56323-E0B5-289E-C534-F52B060EC3AB}"/>
                </a:ext>
              </a:extLst>
            </p:cNvPr>
            <p:cNvCxnSpPr>
              <a:cxnSpLocks/>
              <a:stCxn id="107" idx="4"/>
              <a:endCxn id="75" idx="1"/>
            </p:cNvCxnSpPr>
            <p:nvPr/>
          </p:nvCxnSpPr>
          <p:spPr>
            <a:xfrm rot="5400000">
              <a:off x="8885049" y="6002484"/>
              <a:ext cx="182331" cy="23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lowchart: Terminator 90">
              <a:extLst>
                <a:ext uri="{FF2B5EF4-FFF2-40B4-BE49-F238E27FC236}">
                  <a16:creationId xmlns:a16="http://schemas.microsoft.com/office/drawing/2014/main" id="{0E2D7605-0E4C-FEDF-A27C-52E91D311A6C}"/>
                </a:ext>
              </a:extLst>
            </p:cNvPr>
            <p:cNvSpPr/>
            <p:nvPr/>
          </p:nvSpPr>
          <p:spPr>
            <a:xfrm>
              <a:off x="8424727" y="6651123"/>
              <a:ext cx="1109964" cy="317133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92" name="Straight Arrow Connector 13">
              <a:extLst>
                <a:ext uri="{FF2B5EF4-FFF2-40B4-BE49-F238E27FC236}">
                  <a16:creationId xmlns:a16="http://schemas.microsoft.com/office/drawing/2014/main" id="{F9D2A064-589F-854B-B022-C4A5C2D063C5}"/>
                </a:ext>
              </a:extLst>
            </p:cNvPr>
            <p:cNvCxnSpPr>
              <a:cxnSpLocks/>
              <a:stCxn id="75" idx="4"/>
              <a:endCxn id="91" idx="0"/>
            </p:cNvCxnSpPr>
            <p:nvPr/>
          </p:nvCxnSpPr>
          <p:spPr>
            <a:xfrm rot="16200000" flipH="1">
              <a:off x="8910647" y="6582060"/>
              <a:ext cx="133465" cy="466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lowchart: Data 92">
              <a:extLst>
                <a:ext uri="{FF2B5EF4-FFF2-40B4-BE49-F238E27FC236}">
                  <a16:creationId xmlns:a16="http://schemas.microsoft.com/office/drawing/2014/main" id="{D0C1503D-D2F2-ADDC-7B83-A49DB20437E7}"/>
                </a:ext>
              </a:extLst>
            </p:cNvPr>
            <p:cNvSpPr/>
            <p:nvPr/>
          </p:nvSpPr>
          <p:spPr>
            <a:xfrm>
              <a:off x="10732075" y="2301463"/>
              <a:ext cx="1393305" cy="422843"/>
            </a:xfrm>
            <a:prstGeom prst="flowChartInputOutput">
              <a:avLst/>
            </a:prstGeom>
            <a:solidFill>
              <a:srgbClr val="00B0F0">
                <a:alpha val="50196"/>
              </a:srgb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Right Side Sector Mean</a:t>
              </a:r>
            </a:p>
          </p:txBody>
        </p:sp>
        <p:sp>
          <p:nvSpPr>
            <p:cNvPr id="94" name="Flowchart: Data 93">
              <a:extLst>
                <a:ext uri="{FF2B5EF4-FFF2-40B4-BE49-F238E27FC236}">
                  <a16:creationId xmlns:a16="http://schemas.microsoft.com/office/drawing/2014/main" id="{007F4DBB-DAA2-166E-B4ED-BFDEB171971E}"/>
                </a:ext>
              </a:extLst>
            </p:cNvPr>
            <p:cNvSpPr/>
            <p:nvPr/>
          </p:nvSpPr>
          <p:spPr>
            <a:xfrm>
              <a:off x="5843361" y="2298241"/>
              <a:ext cx="1393305" cy="422843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Front Sector Mean</a:t>
              </a:r>
            </a:p>
          </p:txBody>
        </p:sp>
        <p:cxnSp>
          <p:nvCxnSpPr>
            <p:cNvPr id="95" name="Straight Arrow Connector 13">
              <a:extLst>
                <a:ext uri="{FF2B5EF4-FFF2-40B4-BE49-F238E27FC236}">
                  <a16:creationId xmlns:a16="http://schemas.microsoft.com/office/drawing/2014/main" id="{709531E4-9CBC-9F65-3DBF-59EA8DC168CE}"/>
                </a:ext>
              </a:extLst>
            </p:cNvPr>
            <p:cNvCxnSpPr>
              <a:cxnSpLocks/>
              <a:stCxn id="86" idx="4"/>
              <a:endCxn id="94" idx="1"/>
            </p:cNvCxnSpPr>
            <p:nvPr/>
          </p:nvCxnSpPr>
          <p:spPr>
            <a:xfrm rot="5400000">
              <a:off x="7633753" y="952283"/>
              <a:ext cx="252219" cy="2439696"/>
            </a:xfrm>
            <a:prstGeom prst="bentConnector3">
              <a:avLst>
                <a:gd name="adj1" fmla="val 3791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3">
              <a:extLst>
                <a:ext uri="{FF2B5EF4-FFF2-40B4-BE49-F238E27FC236}">
                  <a16:creationId xmlns:a16="http://schemas.microsoft.com/office/drawing/2014/main" id="{27E18738-83C7-5D9C-C832-A1A9D0ED646A}"/>
                </a:ext>
              </a:extLst>
            </p:cNvPr>
            <p:cNvCxnSpPr>
              <a:cxnSpLocks/>
              <a:stCxn id="86" idx="4"/>
              <a:endCxn id="93" idx="1"/>
            </p:cNvCxnSpPr>
            <p:nvPr/>
          </p:nvCxnSpPr>
          <p:spPr>
            <a:xfrm rot="16200000" flipH="1">
              <a:off x="10076499" y="949233"/>
              <a:ext cx="255441" cy="2449018"/>
            </a:xfrm>
            <a:prstGeom prst="bentConnector3">
              <a:avLst>
                <a:gd name="adj1" fmla="val 3806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886ECA6-FD04-28C7-EA19-08C152A887B5}"/>
                </a:ext>
              </a:extLst>
            </p:cNvPr>
            <p:cNvSpPr txBox="1"/>
            <p:nvPr/>
          </p:nvSpPr>
          <p:spPr>
            <a:xfrm>
              <a:off x="9807448" y="3610198"/>
              <a:ext cx="528554" cy="22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98" name="Flowchart: Decision 97">
              <a:extLst>
                <a:ext uri="{FF2B5EF4-FFF2-40B4-BE49-F238E27FC236}">
                  <a16:creationId xmlns:a16="http://schemas.microsoft.com/office/drawing/2014/main" id="{812FCB23-3D11-EEE1-BA17-D0518F6822BB}"/>
                </a:ext>
              </a:extLst>
            </p:cNvPr>
            <p:cNvSpPr/>
            <p:nvPr/>
          </p:nvSpPr>
          <p:spPr>
            <a:xfrm>
              <a:off x="9091675" y="3055513"/>
              <a:ext cx="1630384" cy="619085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LOSM &lt; 0.25 [OR]</a:t>
              </a:r>
            </a:p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ROSM &lt; 0.25?</a:t>
              </a:r>
            </a:p>
          </p:txBody>
        </p:sp>
        <p:sp>
          <p:nvSpPr>
            <p:cNvPr id="99" name="Flowchart: Decision 98">
              <a:extLst>
                <a:ext uri="{FF2B5EF4-FFF2-40B4-BE49-F238E27FC236}">
                  <a16:creationId xmlns:a16="http://schemas.microsoft.com/office/drawing/2014/main" id="{9645DCC2-F376-EF11-87AB-70621D74280F}"/>
                </a:ext>
              </a:extLst>
            </p:cNvPr>
            <p:cNvSpPr/>
            <p:nvPr/>
          </p:nvSpPr>
          <p:spPr>
            <a:xfrm>
              <a:off x="7228034" y="3043224"/>
              <a:ext cx="1630384" cy="619085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LOSM &lt; 0.8 [OR]</a:t>
              </a:r>
            </a:p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ROSM &lt; 0.8?</a:t>
              </a:r>
            </a:p>
          </p:txBody>
        </p:sp>
        <p:cxnSp>
          <p:nvCxnSpPr>
            <p:cNvPr id="100" name="Straight Arrow Connector 13">
              <a:extLst>
                <a:ext uri="{FF2B5EF4-FFF2-40B4-BE49-F238E27FC236}">
                  <a16:creationId xmlns:a16="http://schemas.microsoft.com/office/drawing/2014/main" id="{D09E44E8-481C-04DF-5B7A-0DCB1057AB6B}"/>
                </a:ext>
              </a:extLst>
            </p:cNvPr>
            <p:cNvCxnSpPr>
              <a:cxnSpLocks/>
              <a:stCxn id="98" idx="1"/>
              <a:endCxn id="99" idx="3"/>
            </p:cNvCxnSpPr>
            <p:nvPr/>
          </p:nvCxnSpPr>
          <p:spPr>
            <a:xfrm rot="10800000">
              <a:off x="8858419" y="3352768"/>
              <a:ext cx="233257" cy="12289"/>
            </a:xfrm>
            <a:prstGeom prst="bentConnector3">
              <a:avLst>
                <a:gd name="adj1" fmla="val 12840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DBE307-656B-3C2B-18BE-4022F079003C}"/>
                </a:ext>
              </a:extLst>
            </p:cNvPr>
            <p:cNvSpPr txBox="1"/>
            <p:nvPr/>
          </p:nvSpPr>
          <p:spPr>
            <a:xfrm>
              <a:off x="8710770" y="3141792"/>
              <a:ext cx="528554" cy="22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02" name="Straight Arrow Connector 13">
              <a:extLst>
                <a:ext uri="{FF2B5EF4-FFF2-40B4-BE49-F238E27FC236}">
                  <a16:creationId xmlns:a16="http://schemas.microsoft.com/office/drawing/2014/main" id="{EBCE2CB9-C4DB-0366-E7E9-56086901F31F}"/>
                </a:ext>
              </a:extLst>
            </p:cNvPr>
            <p:cNvCxnSpPr>
              <a:cxnSpLocks/>
              <a:stCxn id="99" idx="1"/>
              <a:endCxn id="15" idx="1"/>
            </p:cNvCxnSpPr>
            <p:nvPr/>
          </p:nvCxnSpPr>
          <p:spPr>
            <a:xfrm rot="10800000" flipV="1">
              <a:off x="6941232" y="3352767"/>
              <a:ext cx="286803" cy="872534"/>
            </a:xfrm>
            <a:prstGeom prst="bentConnector2">
              <a:avLst/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2553116-4F81-1EB1-17BC-EBF59F7A540A}"/>
                </a:ext>
              </a:extLst>
            </p:cNvPr>
            <p:cNvSpPr txBox="1"/>
            <p:nvPr/>
          </p:nvSpPr>
          <p:spPr>
            <a:xfrm>
              <a:off x="6820356" y="3146581"/>
              <a:ext cx="528554" cy="22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04" name="Straight Arrow Connector 13">
              <a:extLst>
                <a:ext uri="{FF2B5EF4-FFF2-40B4-BE49-F238E27FC236}">
                  <a16:creationId xmlns:a16="http://schemas.microsoft.com/office/drawing/2014/main" id="{4E6391A8-D66B-5108-7CFB-4E1BC4167DDA}"/>
                </a:ext>
              </a:extLst>
            </p:cNvPr>
            <p:cNvCxnSpPr>
              <a:cxnSpLocks/>
              <a:stCxn id="99" idx="2"/>
              <a:endCxn id="72" idx="1"/>
            </p:cNvCxnSpPr>
            <p:nvPr/>
          </p:nvCxnSpPr>
          <p:spPr>
            <a:xfrm rot="16200000" flipH="1">
              <a:off x="8227796" y="3477738"/>
              <a:ext cx="562681" cy="931821"/>
            </a:xfrm>
            <a:prstGeom prst="bentConnector3">
              <a:avLst>
                <a:gd name="adj1" fmla="val 35329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3">
              <a:extLst>
                <a:ext uri="{FF2B5EF4-FFF2-40B4-BE49-F238E27FC236}">
                  <a16:creationId xmlns:a16="http://schemas.microsoft.com/office/drawing/2014/main" id="{7B96C641-E63C-8A73-39E8-4D9092892A53}"/>
                </a:ext>
              </a:extLst>
            </p:cNvPr>
            <p:cNvCxnSpPr>
              <a:cxnSpLocks/>
              <a:stCxn id="98" idx="2"/>
              <a:endCxn id="69" idx="1"/>
            </p:cNvCxnSpPr>
            <p:nvPr/>
          </p:nvCxnSpPr>
          <p:spPr>
            <a:xfrm rot="16200000" flipH="1">
              <a:off x="10183804" y="3397660"/>
              <a:ext cx="556254" cy="1110129"/>
            </a:xfrm>
            <a:prstGeom prst="bentConnector3">
              <a:avLst>
                <a:gd name="adj1" fmla="val 3287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C976-EA0E-AFBD-8A30-0B4473E6E1C9}"/>
                </a:ext>
              </a:extLst>
            </p:cNvPr>
            <p:cNvSpPr txBox="1"/>
            <p:nvPr/>
          </p:nvSpPr>
          <p:spPr>
            <a:xfrm>
              <a:off x="7939384" y="3610198"/>
              <a:ext cx="528554" cy="22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07" name="Flowchart: Data 106">
              <a:extLst>
                <a:ext uri="{FF2B5EF4-FFF2-40B4-BE49-F238E27FC236}">
                  <a16:creationId xmlns:a16="http://schemas.microsoft.com/office/drawing/2014/main" id="{37192513-9B9B-DADB-FE2C-C1A58E5730C5}"/>
                </a:ext>
              </a:extLst>
            </p:cNvPr>
            <p:cNvSpPr/>
            <p:nvPr/>
          </p:nvSpPr>
          <p:spPr>
            <a:xfrm>
              <a:off x="7669638" y="5489641"/>
              <a:ext cx="2615483" cy="422843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Bound LIN_VEL and ANG_VEL</a:t>
              </a:r>
            </a:p>
          </p:txBody>
        </p:sp>
        <p:cxnSp>
          <p:nvCxnSpPr>
            <p:cNvPr id="108" name="Straight Arrow Connector 13">
              <a:extLst>
                <a:ext uri="{FF2B5EF4-FFF2-40B4-BE49-F238E27FC236}">
                  <a16:creationId xmlns:a16="http://schemas.microsoft.com/office/drawing/2014/main" id="{1597695F-5443-C414-DD9A-C46C66C85D72}"/>
                </a:ext>
              </a:extLst>
            </p:cNvPr>
            <p:cNvCxnSpPr>
              <a:cxnSpLocks/>
              <a:stCxn id="66" idx="4"/>
              <a:endCxn id="107" idx="1"/>
            </p:cNvCxnSpPr>
            <p:nvPr/>
          </p:nvCxnSpPr>
          <p:spPr>
            <a:xfrm rot="16200000" flipH="1">
              <a:off x="8835909" y="5348170"/>
              <a:ext cx="279418" cy="35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3">
              <a:extLst>
                <a:ext uri="{FF2B5EF4-FFF2-40B4-BE49-F238E27FC236}">
                  <a16:creationId xmlns:a16="http://schemas.microsoft.com/office/drawing/2014/main" id="{E5AD689F-531D-DA1A-263B-56141A40A0BE}"/>
                </a:ext>
              </a:extLst>
            </p:cNvPr>
            <p:cNvCxnSpPr>
              <a:cxnSpLocks/>
              <a:stCxn id="63" idx="4"/>
              <a:endCxn id="107" idx="1"/>
            </p:cNvCxnSpPr>
            <p:nvPr/>
          </p:nvCxnSpPr>
          <p:spPr>
            <a:xfrm rot="5400000">
              <a:off x="9859815" y="4333650"/>
              <a:ext cx="273556" cy="203842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3">
              <a:extLst>
                <a:ext uri="{FF2B5EF4-FFF2-40B4-BE49-F238E27FC236}">
                  <a16:creationId xmlns:a16="http://schemas.microsoft.com/office/drawing/2014/main" id="{B7864636-5471-9D9A-3178-F461F288013B}"/>
                </a:ext>
              </a:extLst>
            </p:cNvPr>
            <p:cNvCxnSpPr>
              <a:cxnSpLocks/>
              <a:stCxn id="18" idx="4"/>
              <a:endCxn id="107" idx="1"/>
            </p:cNvCxnSpPr>
            <p:nvPr/>
          </p:nvCxnSpPr>
          <p:spPr>
            <a:xfrm rot="16200000" flipH="1">
              <a:off x="7819156" y="4331416"/>
              <a:ext cx="279107" cy="20373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3">
              <a:extLst>
                <a:ext uri="{FF2B5EF4-FFF2-40B4-BE49-F238E27FC236}">
                  <a16:creationId xmlns:a16="http://schemas.microsoft.com/office/drawing/2014/main" id="{80C25158-BE07-36B9-1AD2-A7249FA4F857}"/>
                </a:ext>
              </a:extLst>
            </p:cNvPr>
            <p:cNvCxnSpPr>
              <a:cxnSpLocks/>
              <a:stCxn id="15" idx="4"/>
              <a:endCxn id="18" idx="1"/>
            </p:cNvCxnSpPr>
            <p:nvPr/>
          </p:nvCxnSpPr>
          <p:spPr>
            <a:xfrm rot="5400000">
              <a:off x="6870862" y="4717321"/>
              <a:ext cx="139547" cy="11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3">
              <a:extLst>
                <a:ext uri="{FF2B5EF4-FFF2-40B4-BE49-F238E27FC236}">
                  <a16:creationId xmlns:a16="http://schemas.microsoft.com/office/drawing/2014/main" id="{8338AB94-C017-136D-70C4-086F4AA20B5D}"/>
                </a:ext>
              </a:extLst>
            </p:cNvPr>
            <p:cNvCxnSpPr>
              <a:cxnSpLocks/>
              <a:stCxn id="72" idx="4"/>
              <a:endCxn id="66" idx="1"/>
            </p:cNvCxnSpPr>
            <p:nvPr/>
          </p:nvCxnSpPr>
          <p:spPr>
            <a:xfrm rot="5400000">
              <a:off x="8904678" y="4717010"/>
              <a:ext cx="139547" cy="11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3">
              <a:extLst>
                <a:ext uri="{FF2B5EF4-FFF2-40B4-BE49-F238E27FC236}">
                  <a16:creationId xmlns:a16="http://schemas.microsoft.com/office/drawing/2014/main" id="{861B6ECA-86DB-2633-782D-84977971C50F}"/>
                </a:ext>
              </a:extLst>
            </p:cNvPr>
            <p:cNvCxnSpPr>
              <a:cxnSpLocks/>
              <a:stCxn id="69" idx="4"/>
              <a:endCxn id="63" idx="1"/>
            </p:cNvCxnSpPr>
            <p:nvPr/>
          </p:nvCxnSpPr>
          <p:spPr>
            <a:xfrm rot="5400000">
              <a:off x="10946627" y="4722872"/>
              <a:ext cx="139547" cy="119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3">
              <a:extLst>
                <a:ext uri="{FF2B5EF4-FFF2-40B4-BE49-F238E27FC236}">
                  <a16:creationId xmlns:a16="http://schemas.microsoft.com/office/drawing/2014/main" id="{174E8054-9B38-E8D5-0AAF-AE60136B5C34}"/>
                </a:ext>
              </a:extLst>
            </p:cNvPr>
            <p:cNvCxnSpPr>
              <a:cxnSpLocks/>
              <a:stCxn id="78" idx="4"/>
              <a:endCxn id="98" idx="0"/>
            </p:cNvCxnSpPr>
            <p:nvPr/>
          </p:nvCxnSpPr>
          <p:spPr>
            <a:xfrm rot="16200000" flipH="1">
              <a:off x="8667471" y="1816116"/>
              <a:ext cx="329457" cy="2149336"/>
            </a:xfrm>
            <a:prstGeom prst="bentConnector3">
              <a:avLst>
                <a:gd name="adj1" fmla="val 39398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3">
              <a:extLst>
                <a:ext uri="{FF2B5EF4-FFF2-40B4-BE49-F238E27FC236}">
                  <a16:creationId xmlns:a16="http://schemas.microsoft.com/office/drawing/2014/main" id="{AF771DCA-762E-2AE6-24EC-3431FD732F22}"/>
                </a:ext>
              </a:extLst>
            </p:cNvPr>
            <p:cNvCxnSpPr>
              <a:cxnSpLocks/>
              <a:stCxn id="76" idx="4"/>
              <a:endCxn id="99" idx="0"/>
            </p:cNvCxnSpPr>
            <p:nvPr/>
          </p:nvCxnSpPr>
          <p:spPr>
            <a:xfrm rot="5400000">
              <a:off x="8352884" y="2416398"/>
              <a:ext cx="317168" cy="936484"/>
            </a:xfrm>
            <a:prstGeom prst="bentConnector3">
              <a:avLst>
                <a:gd name="adj1" fmla="val 40991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3">
              <a:extLst>
                <a:ext uri="{FF2B5EF4-FFF2-40B4-BE49-F238E27FC236}">
                  <a16:creationId xmlns:a16="http://schemas.microsoft.com/office/drawing/2014/main" id="{E32E6E9A-34E5-8B56-6869-F820B4729F5C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rot="5400000">
              <a:off x="6484178" y="2938767"/>
              <a:ext cx="1486065" cy="1060643"/>
            </a:xfrm>
            <a:prstGeom prst="bentConnector3">
              <a:avLst>
                <a:gd name="adj1" fmla="val 8765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3">
              <a:extLst>
                <a:ext uri="{FF2B5EF4-FFF2-40B4-BE49-F238E27FC236}">
                  <a16:creationId xmlns:a16="http://schemas.microsoft.com/office/drawing/2014/main" id="{A9167075-A13A-5A3F-D0D1-8B9E8C5B66CA}"/>
                </a:ext>
              </a:extLst>
            </p:cNvPr>
            <p:cNvCxnSpPr>
              <a:cxnSpLocks/>
              <a:stCxn id="76" idx="4"/>
              <a:endCxn id="69" idx="0"/>
            </p:cNvCxnSpPr>
            <p:nvPr/>
          </p:nvCxnSpPr>
          <p:spPr>
            <a:xfrm rot="16200000" flipH="1">
              <a:off x="9355741" y="2350024"/>
              <a:ext cx="1504796" cy="2256859"/>
            </a:xfrm>
            <a:prstGeom prst="bentConnector3">
              <a:avLst>
                <a:gd name="adj1" fmla="val 8434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3">
              <a:extLst>
                <a:ext uri="{FF2B5EF4-FFF2-40B4-BE49-F238E27FC236}">
                  <a16:creationId xmlns:a16="http://schemas.microsoft.com/office/drawing/2014/main" id="{42C369FD-8988-74C2-DE3B-DC14A320B3C8}"/>
                </a:ext>
              </a:extLst>
            </p:cNvPr>
            <p:cNvCxnSpPr>
              <a:cxnSpLocks/>
              <a:stCxn id="93" idx="4"/>
              <a:endCxn id="72" idx="0"/>
            </p:cNvCxnSpPr>
            <p:nvPr/>
          </p:nvCxnSpPr>
          <p:spPr>
            <a:xfrm rot="5400000">
              <a:off x="9561332" y="2357594"/>
              <a:ext cx="1500684" cy="2234108"/>
            </a:xfrm>
            <a:prstGeom prst="bentConnector3">
              <a:avLst>
                <a:gd name="adj1" fmla="val 89606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3">
              <a:extLst>
                <a:ext uri="{FF2B5EF4-FFF2-40B4-BE49-F238E27FC236}">
                  <a16:creationId xmlns:a16="http://schemas.microsoft.com/office/drawing/2014/main" id="{A4992E8D-EAEE-26DC-17CF-B787B685E0AF}"/>
                </a:ext>
              </a:extLst>
            </p:cNvPr>
            <p:cNvCxnSpPr>
              <a:cxnSpLocks/>
              <a:stCxn id="94" idx="4"/>
              <a:endCxn id="13" idx="2"/>
            </p:cNvCxnSpPr>
            <p:nvPr/>
          </p:nvCxnSpPr>
          <p:spPr>
            <a:xfrm rot="5400000">
              <a:off x="5403534" y="3300242"/>
              <a:ext cx="1715639" cy="557322"/>
            </a:xfrm>
            <a:prstGeom prst="bentConnector4">
              <a:avLst>
                <a:gd name="adj1" fmla="val 43838"/>
                <a:gd name="adj2" fmla="val 14101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3">
              <a:extLst>
                <a:ext uri="{FF2B5EF4-FFF2-40B4-BE49-F238E27FC236}">
                  <a16:creationId xmlns:a16="http://schemas.microsoft.com/office/drawing/2014/main" id="{4F1FAD5D-EFB4-7D7F-9E96-A5DB108FAD0C}"/>
                </a:ext>
              </a:extLst>
            </p:cNvPr>
            <p:cNvCxnSpPr>
              <a:cxnSpLocks/>
              <a:stCxn id="94" idx="4"/>
              <a:endCxn id="17" idx="2"/>
            </p:cNvCxnSpPr>
            <p:nvPr/>
          </p:nvCxnSpPr>
          <p:spPr>
            <a:xfrm rot="5400000">
              <a:off x="5121743" y="3580841"/>
              <a:ext cx="2278029" cy="558514"/>
            </a:xfrm>
            <a:prstGeom prst="bentConnector4">
              <a:avLst>
                <a:gd name="adj1" fmla="val 32963"/>
                <a:gd name="adj2" fmla="val 14093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3">
              <a:extLst>
                <a:ext uri="{FF2B5EF4-FFF2-40B4-BE49-F238E27FC236}">
                  <a16:creationId xmlns:a16="http://schemas.microsoft.com/office/drawing/2014/main" id="{18E0BBB7-1B5E-483D-7361-EBF4E492AA04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 rot="5400000">
              <a:off x="5783310" y="3474150"/>
              <a:ext cx="1509770" cy="36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3">
              <a:extLst>
                <a:ext uri="{FF2B5EF4-FFF2-40B4-BE49-F238E27FC236}">
                  <a16:creationId xmlns:a16="http://schemas.microsoft.com/office/drawing/2014/main" id="{F129C3E7-1A4E-0E3F-EC00-DB568E418DC4}"/>
                </a:ext>
              </a:extLst>
            </p:cNvPr>
            <p:cNvCxnSpPr>
              <a:cxnSpLocks/>
            </p:cNvCxnSpPr>
            <p:nvPr/>
          </p:nvCxnSpPr>
          <p:spPr>
            <a:xfrm>
              <a:off x="6535962" y="3969728"/>
              <a:ext cx="2191463" cy="247266"/>
            </a:xfrm>
            <a:prstGeom prst="bentConnector3">
              <a:avLst>
                <a:gd name="adj1" fmla="val 9998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3">
              <a:extLst>
                <a:ext uri="{FF2B5EF4-FFF2-40B4-BE49-F238E27FC236}">
                  <a16:creationId xmlns:a16="http://schemas.microsoft.com/office/drawing/2014/main" id="{BB56B580-C330-D794-14C5-5A499BD23636}"/>
                </a:ext>
              </a:extLst>
            </p:cNvPr>
            <p:cNvCxnSpPr>
              <a:cxnSpLocks/>
            </p:cNvCxnSpPr>
            <p:nvPr/>
          </p:nvCxnSpPr>
          <p:spPr>
            <a:xfrm>
              <a:off x="6535961" y="3971849"/>
              <a:ext cx="4289202" cy="245145"/>
            </a:xfrm>
            <a:prstGeom prst="bentConnector3">
              <a:avLst>
                <a:gd name="adj1" fmla="val 10000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47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stacle_avoidance_real_rviz">
            <a:hlinkClick r:id="" action="ppaction://media"/>
            <a:extLst>
              <a:ext uri="{FF2B5EF4-FFF2-40B4-BE49-F238E27FC236}">
                <a16:creationId xmlns:a16="http://schemas.microsoft.com/office/drawing/2014/main" id="{92498BFB-3AB3-B269-BBF6-4A7CC829C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9383" y="2514601"/>
            <a:ext cx="3657600" cy="2057400"/>
          </a:xfrm>
          <a:prstGeom prst="rect">
            <a:avLst/>
          </a:prstGeom>
        </p:spPr>
      </p:pic>
      <p:pic>
        <p:nvPicPr>
          <p:cNvPr id="5" name="obstacle_avoidance_real_robot">
            <a:hlinkClick r:id="" action="ppaction://media"/>
            <a:extLst>
              <a:ext uri="{FF2B5EF4-FFF2-40B4-BE49-F238E27FC236}">
                <a16:creationId xmlns:a16="http://schemas.microsoft.com/office/drawing/2014/main" id="{452D1DA5-AE03-57A7-1929-3DC4AF06F5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2514601"/>
            <a:ext cx="3657600" cy="2057400"/>
          </a:xfrm>
          <a:prstGeom prst="rect">
            <a:avLst/>
          </a:prstGeom>
        </p:spPr>
      </p:pic>
      <p:pic>
        <p:nvPicPr>
          <p:cNvPr id="3" name="obstacle_avoidance_sim">
            <a:hlinkClick r:id="" action="ppaction://media"/>
            <a:extLst>
              <a:ext uri="{FF2B5EF4-FFF2-40B4-BE49-F238E27FC236}">
                <a16:creationId xmlns:a16="http://schemas.microsoft.com/office/drawing/2014/main" id="{21077E28-B772-83AC-5EBE-8AE0E13E7BE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5016" y="2514600"/>
            <a:ext cx="3657600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163850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470</Words>
  <Application>Microsoft Office PowerPoint</Application>
  <PresentationFormat>Widescreen</PresentationFormat>
  <Paragraphs>100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Task 2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